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6" d="100"/>
          <a:sy n="66" d="100"/>
        </p:scale>
        <p:origin x="72" y="30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9652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165271"/>
            <a:ext cx="7477601" cy="2499598"/>
          </a:xfrm>
          <a:prstGeom prst="rect">
            <a:avLst/>
          </a:prstGeom>
          <a:noFill/>
          <a:ln/>
        </p:spPr>
        <p:txBody>
          <a:bodyPr wrap="square" rtlCol="0" anchor="t"/>
          <a:lstStyle/>
          <a:p>
            <a:pPr marL="0" indent="0">
              <a:lnSpc>
                <a:spcPts val="6561"/>
              </a:lnSpc>
              <a:buNone/>
            </a:pPr>
            <a:r>
              <a:rPr lang="en-US" sz="5249" dirty="0">
                <a:solidFill>
                  <a:srgbClr val="5C4E3D"/>
                </a:solidFill>
                <a:latin typeface="Libre Baskerville" pitchFamily="34" charset="0"/>
                <a:ea typeface="Libre Baskerville" pitchFamily="34" charset="-122"/>
                <a:cs typeface="Libre Baskerville" pitchFamily="34" charset="-120"/>
              </a:rPr>
              <a:t>Annapurna India - Revolutionizing Food Distribution</a:t>
            </a:r>
            <a:endParaRPr lang="en-US" sz="5249" dirty="0"/>
          </a:p>
        </p:txBody>
      </p:sp>
      <p:sp>
        <p:nvSpPr>
          <p:cNvPr id="6" name="Text 2"/>
          <p:cNvSpPr/>
          <p:nvPr/>
        </p:nvSpPr>
        <p:spPr>
          <a:xfrm>
            <a:off x="6319599" y="4998125"/>
            <a:ext cx="7477601" cy="1066205"/>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Welcome to the Annapurna India presentation, where we introduce a cutting-edge platform designed to combat food wastage and contribute to the global effort to reduce hunger.</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icPr>
            <a:picLocks noChangeAspect="1"/>
          </p:cNvPicPr>
          <p:nvPr/>
        </p:nvPicPr>
        <p:blipFill>
          <a:blip r:embed="rId4"/>
          <a:stretch>
            <a:fillRect/>
          </a:stretch>
        </p:blipFill>
        <p:spPr>
          <a:xfrm>
            <a:off x="0" y="0"/>
            <a:ext cx="14630400" cy="2454712"/>
          </a:xfrm>
          <a:prstGeom prst="rect">
            <a:avLst/>
          </a:prstGeom>
        </p:spPr>
      </p:pic>
      <p:sp>
        <p:nvSpPr>
          <p:cNvPr id="5" name="Text 1"/>
          <p:cNvSpPr/>
          <p:nvPr/>
        </p:nvSpPr>
        <p:spPr>
          <a:xfrm>
            <a:off x="2651165" y="2994898"/>
            <a:ext cx="6370320" cy="613529"/>
          </a:xfrm>
          <a:prstGeom prst="rect">
            <a:avLst/>
          </a:prstGeom>
          <a:noFill/>
          <a:ln/>
        </p:spPr>
        <p:txBody>
          <a:bodyPr wrap="none" rtlCol="0" anchor="t"/>
          <a:lstStyle/>
          <a:p>
            <a:pPr marL="0" indent="0">
              <a:lnSpc>
                <a:spcPts val="4832"/>
              </a:lnSpc>
              <a:buNone/>
            </a:pPr>
            <a:r>
              <a:rPr lang="en-US" sz="3866" dirty="0">
                <a:solidFill>
                  <a:srgbClr val="5C4E3D"/>
                </a:solidFill>
                <a:latin typeface="Libre Baskerville" pitchFamily="34" charset="0"/>
                <a:ea typeface="Libre Baskerville" pitchFamily="34" charset="-122"/>
                <a:cs typeface="Libre Baskerville" pitchFamily="34" charset="-120"/>
              </a:rPr>
              <a:t>The Global Food Paradox</a:t>
            </a:r>
            <a:endParaRPr lang="en-US" sz="3866" dirty="0"/>
          </a:p>
        </p:txBody>
      </p:sp>
      <p:sp>
        <p:nvSpPr>
          <p:cNvPr id="6" name="Shape 2"/>
          <p:cNvSpPr/>
          <p:nvPr/>
        </p:nvSpPr>
        <p:spPr>
          <a:xfrm>
            <a:off x="2651165" y="4056340"/>
            <a:ext cx="441841" cy="441841"/>
          </a:xfrm>
          <a:prstGeom prst="roundRect">
            <a:avLst>
              <a:gd name="adj" fmla="val 20001"/>
            </a:avLst>
          </a:prstGeom>
          <a:solidFill>
            <a:srgbClr val="F7EDD4"/>
          </a:solidFill>
          <a:ln w="12263">
            <a:solidFill>
              <a:srgbClr val="DDD3BA"/>
            </a:solidFill>
            <a:prstDash val="solid"/>
          </a:ln>
        </p:spPr>
      </p:sp>
      <p:sp>
        <p:nvSpPr>
          <p:cNvPr id="7" name="Text 3"/>
          <p:cNvSpPr/>
          <p:nvPr/>
        </p:nvSpPr>
        <p:spPr>
          <a:xfrm>
            <a:off x="2807256" y="4093131"/>
            <a:ext cx="129540" cy="368141"/>
          </a:xfrm>
          <a:prstGeom prst="rect">
            <a:avLst/>
          </a:prstGeom>
          <a:noFill/>
          <a:ln/>
        </p:spPr>
        <p:txBody>
          <a:bodyPr wrap="none" rtlCol="0" anchor="t"/>
          <a:lstStyle/>
          <a:p>
            <a:pPr marL="0" indent="0" algn="ctr">
              <a:lnSpc>
                <a:spcPts val="2899"/>
              </a:lnSpc>
              <a:buNone/>
            </a:pPr>
            <a:r>
              <a:rPr lang="en-US" sz="2319" dirty="0">
                <a:solidFill>
                  <a:srgbClr val="454240"/>
                </a:solidFill>
                <a:latin typeface="Libre Baskerville" pitchFamily="34" charset="0"/>
                <a:ea typeface="Libre Baskerville" pitchFamily="34" charset="-122"/>
                <a:cs typeface="Libre Baskerville" pitchFamily="34" charset="-120"/>
              </a:rPr>
              <a:t>1</a:t>
            </a:r>
            <a:endParaRPr lang="en-US" sz="2319" dirty="0"/>
          </a:p>
        </p:txBody>
      </p:sp>
      <p:sp>
        <p:nvSpPr>
          <p:cNvPr id="8" name="Text 4"/>
          <p:cNvSpPr/>
          <p:nvPr/>
        </p:nvSpPr>
        <p:spPr>
          <a:xfrm>
            <a:off x="3289340" y="4123849"/>
            <a:ext cx="2895600" cy="306824"/>
          </a:xfrm>
          <a:prstGeom prst="rect">
            <a:avLst/>
          </a:prstGeom>
          <a:noFill/>
          <a:ln/>
        </p:spPr>
        <p:txBody>
          <a:bodyPr wrap="none" rtlCol="0" anchor="t"/>
          <a:lstStyle/>
          <a:p>
            <a:pPr marL="0" indent="0">
              <a:lnSpc>
                <a:spcPts val="2416"/>
              </a:lnSpc>
              <a:buNone/>
            </a:pPr>
            <a:r>
              <a:rPr lang="en-US" sz="1933" dirty="0">
                <a:solidFill>
                  <a:srgbClr val="454240"/>
                </a:solidFill>
                <a:latin typeface="Libre Baskerville" pitchFamily="34" charset="0"/>
                <a:ea typeface="Libre Baskerville" pitchFamily="34" charset="-122"/>
                <a:cs typeface="Libre Baskerville" pitchFamily="34" charset="-120"/>
              </a:rPr>
              <a:t>Food Wastage Statistics</a:t>
            </a:r>
            <a:endParaRPr lang="en-US" sz="1933" dirty="0"/>
          </a:p>
        </p:txBody>
      </p:sp>
      <p:sp>
        <p:nvSpPr>
          <p:cNvPr id="9" name="Text 5"/>
          <p:cNvSpPr/>
          <p:nvPr/>
        </p:nvSpPr>
        <p:spPr>
          <a:xfrm>
            <a:off x="3289340" y="4548426"/>
            <a:ext cx="3927634" cy="628174"/>
          </a:xfrm>
          <a:prstGeom prst="rect">
            <a:avLst/>
          </a:prstGeom>
          <a:noFill/>
          <a:ln/>
        </p:spPr>
        <p:txBody>
          <a:bodyPr wrap="square" rtlCol="0" anchor="t"/>
          <a:lstStyle/>
          <a:p>
            <a:pPr marL="0" indent="0">
              <a:lnSpc>
                <a:spcPts val="2474"/>
              </a:lnSpc>
              <a:buNone/>
            </a:pPr>
            <a:r>
              <a:rPr lang="en-US" sz="1546" dirty="0">
                <a:solidFill>
                  <a:srgbClr val="454240"/>
                </a:solidFill>
                <a:latin typeface="DM Sans" pitchFamily="34" charset="0"/>
                <a:ea typeface="DM Sans" pitchFamily="34" charset="-122"/>
                <a:cs typeface="DM Sans" pitchFamily="34" charset="-120"/>
              </a:rPr>
              <a:t>Every year, millions of tons of food go to waste globally.</a:t>
            </a:r>
            <a:endParaRPr lang="en-US" sz="1546" dirty="0"/>
          </a:p>
        </p:txBody>
      </p:sp>
      <p:sp>
        <p:nvSpPr>
          <p:cNvPr id="10" name="Text 6"/>
          <p:cNvSpPr/>
          <p:nvPr/>
        </p:nvSpPr>
        <p:spPr>
          <a:xfrm>
            <a:off x="3289340" y="5294352"/>
            <a:ext cx="3927634" cy="942261"/>
          </a:xfrm>
          <a:prstGeom prst="rect">
            <a:avLst/>
          </a:prstGeom>
          <a:noFill/>
          <a:ln/>
        </p:spPr>
        <p:txBody>
          <a:bodyPr wrap="square" rtlCol="0" anchor="t"/>
          <a:lstStyle/>
          <a:p>
            <a:pPr marL="0" indent="0">
              <a:lnSpc>
                <a:spcPts val="2474"/>
              </a:lnSpc>
              <a:buNone/>
            </a:pPr>
            <a:r>
              <a:rPr lang="en-US" sz="1546" dirty="0">
                <a:solidFill>
                  <a:srgbClr val="454240"/>
                </a:solidFill>
                <a:latin typeface="DM Sans" pitchFamily="34" charset="0"/>
                <a:ea typeface="DM Sans" pitchFamily="34" charset="-122"/>
                <a:cs typeface="DM Sans" pitchFamily="34" charset="-120"/>
              </a:rPr>
              <a:t>According to the latest statistics from 2023, the amount of food wasted continues to be a significant issue.</a:t>
            </a:r>
            <a:endParaRPr lang="en-US" sz="1546" dirty="0"/>
          </a:p>
        </p:txBody>
      </p:sp>
      <p:sp>
        <p:nvSpPr>
          <p:cNvPr id="11" name="Shape 7"/>
          <p:cNvSpPr/>
          <p:nvPr/>
        </p:nvSpPr>
        <p:spPr>
          <a:xfrm>
            <a:off x="7413308" y="4056340"/>
            <a:ext cx="441841" cy="441841"/>
          </a:xfrm>
          <a:prstGeom prst="roundRect">
            <a:avLst>
              <a:gd name="adj" fmla="val 20001"/>
            </a:avLst>
          </a:prstGeom>
          <a:solidFill>
            <a:srgbClr val="F7EDD4"/>
          </a:solidFill>
          <a:ln w="12263">
            <a:solidFill>
              <a:srgbClr val="DDD3BA"/>
            </a:solidFill>
            <a:prstDash val="solid"/>
          </a:ln>
        </p:spPr>
      </p:sp>
      <p:sp>
        <p:nvSpPr>
          <p:cNvPr id="12" name="Text 8"/>
          <p:cNvSpPr/>
          <p:nvPr/>
        </p:nvSpPr>
        <p:spPr>
          <a:xfrm>
            <a:off x="7542728" y="4093131"/>
            <a:ext cx="182880" cy="368141"/>
          </a:xfrm>
          <a:prstGeom prst="rect">
            <a:avLst/>
          </a:prstGeom>
          <a:noFill/>
          <a:ln/>
        </p:spPr>
        <p:txBody>
          <a:bodyPr wrap="none" rtlCol="0" anchor="t"/>
          <a:lstStyle/>
          <a:p>
            <a:pPr marL="0" indent="0" algn="ctr">
              <a:lnSpc>
                <a:spcPts val="2899"/>
              </a:lnSpc>
              <a:buNone/>
            </a:pPr>
            <a:r>
              <a:rPr lang="en-US" sz="2319" dirty="0">
                <a:solidFill>
                  <a:srgbClr val="454240"/>
                </a:solidFill>
                <a:latin typeface="Libre Baskerville" pitchFamily="34" charset="0"/>
                <a:ea typeface="Libre Baskerville" pitchFamily="34" charset="-122"/>
                <a:cs typeface="Libre Baskerville" pitchFamily="34" charset="-120"/>
              </a:rPr>
              <a:t>2</a:t>
            </a:r>
            <a:endParaRPr lang="en-US" sz="2319" dirty="0"/>
          </a:p>
        </p:txBody>
      </p:sp>
      <p:sp>
        <p:nvSpPr>
          <p:cNvPr id="13" name="Text 9"/>
          <p:cNvSpPr/>
          <p:nvPr/>
        </p:nvSpPr>
        <p:spPr>
          <a:xfrm>
            <a:off x="8051483" y="4123849"/>
            <a:ext cx="2293620" cy="306824"/>
          </a:xfrm>
          <a:prstGeom prst="rect">
            <a:avLst/>
          </a:prstGeom>
          <a:noFill/>
          <a:ln/>
        </p:spPr>
        <p:txBody>
          <a:bodyPr wrap="none" rtlCol="0" anchor="t"/>
          <a:lstStyle/>
          <a:p>
            <a:pPr marL="0" indent="0">
              <a:lnSpc>
                <a:spcPts val="2416"/>
              </a:lnSpc>
              <a:buNone/>
            </a:pPr>
            <a:r>
              <a:rPr lang="en-US" sz="1933" dirty="0">
                <a:solidFill>
                  <a:srgbClr val="454240"/>
                </a:solidFill>
                <a:latin typeface="Libre Baskerville" pitchFamily="34" charset="0"/>
                <a:ea typeface="Libre Baskerville" pitchFamily="34" charset="-122"/>
                <a:cs typeface="Libre Baskerville" pitchFamily="34" charset="-120"/>
              </a:rPr>
              <a:t>Impact on Hunger</a:t>
            </a:r>
            <a:endParaRPr lang="en-US" sz="1933" dirty="0"/>
          </a:p>
        </p:txBody>
      </p:sp>
      <p:sp>
        <p:nvSpPr>
          <p:cNvPr id="14" name="Text 10"/>
          <p:cNvSpPr/>
          <p:nvPr/>
        </p:nvSpPr>
        <p:spPr>
          <a:xfrm>
            <a:off x="8051483" y="4548426"/>
            <a:ext cx="3927634" cy="3140869"/>
          </a:xfrm>
          <a:prstGeom prst="rect">
            <a:avLst/>
          </a:prstGeom>
          <a:noFill/>
          <a:ln/>
        </p:spPr>
        <p:txBody>
          <a:bodyPr wrap="square" rtlCol="0" anchor="t"/>
          <a:lstStyle/>
          <a:p>
            <a:pPr marL="0" indent="0">
              <a:lnSpc>
                <a:spcPts val="2474"/>
              </a:lnSpc>
              <a:buNone/>
            </a:pPr>
            <a:r>
              <a:rPr lang="en-US" sz="1546" dirty="0">
                <a:solidFill>
                  <a:srgbClr val="454240"/>
                </a:solidFill>
                <a:latin typeface="DM Sans" pitchFamily="34" charset="0"/>
                <a:ea typeface="DM Sans" pitchFamily="34" charset="-122"/>
                <a:cs typeface="DM Sans" pitchFamily="34" charset="-120"/>
              </a:rPr>
              <a:t>Food wastage worsens world hunger by squandering resources that could address nutritional needs, increasing demand for agricultural production, leading to resource depletion, and creating ethical concerns as people go hungry while edible food is discarded. Addressing food wastage is vital to conserve resources, reduce environmental impact, and redirect food towards those in need.</a:t>
            </a:r>
            <a:endParaRPr lang="en-US" sz="1546"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833199" y="198978"/>
            <a:ext cx="7789806" cy="7789806"/>
          </a:xfrm>
          <a:prstGeom prst="rect">
            <a:avLst/>
          </a:prstGeom>
        </p:spPr>
      </p:pic>
      <p:sp>
        <p:nvSpPr>
          <p:cNvPr id="6" name="Text 1"/>
          <p:cNvSpPr/>
          <p:nvPr/>
        </p:nvSpPr>
        <p:spPr>
          <a:xfrm>
            <a:off x="833199" y="6921579"/>
            <a:ext cx="4443889" cy="694373"/>
          </a:xfrm>
          <a:prstGeom prst="rect">
            <a:avLst/>
          </a:prstGeom>
          <a:noFill/>
          <a:ln/>
        </p:spPr>
        <p:txBody>
          <a:bodyPr wrap="none" rtlCol="0" anchor="t"/>
          <a:lstStyle/>
          <a:p>
            <a:pPr marL="0" indent="0">
              <a:lnSpc>
                <a:spcPts val="5468"/>
              </a:lnSpc>
              <a:buNone/>
            </a:pPr>
            <a:endParaRPr lang="en-US" sz="437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2244447"/>
            <a:ext cx="9306401" cy="1388745"/>
          </a:xfrm>
          <a:prstGeom prst="rect">
            <a:avLst/>
          </a:prstGeom>
          <a:noFill/>
          <a:ln/>
        </p:spPr>
        <p:txBody>
          <a:bodyPr wrap="squar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Vision and Mission of Annapurna India</a:t>
            </a:r>
            <a:endParaRPr lang="en-US" sz="4374" dirty="0"/>
          </a:p>
        </p:txBody>
      </p:sp>
      <p:sp>
        <p:nvSpPr>
          <p:cNvPr id="6" name="Shape 2"/>
          <p:cNvSpPr/>
          <p:nvPr/>
        </p:nvSpPr>
        <p:spPr>
          <a:xfrm>
            <a:off x="4490799" y="3966448"/>
            <a:ext cx="4542115" cy="2018586"/>
          </a:xfrm>
          <a:prstGeom prst="roundRect">
            <a:avLst>
              <a:gd name="adj" fmla="val 4953"/>
            </a:avLst>
          </a:prstGeom>
          <a:solidFill>
            <a:srgbClr val="F7EDD4"/>
          </a:solidFill>
          <a:ln w="13811">
            <a:solidFill>
              <a:srgbClr val="DDD3BA"/>
            </a:solidFill>
            <a:prstDash val="solid"/>
          </a:ln>
        </p:spPr>
      </p:sp>
      <p:sp>
        <p:nvSpPr>
          <p:cNvPr id="7" name="Text 3"/>
          <p:cNvSpPr/>
          <p:nvPr/>
        </p:nvSpPr>
        <p:spPr>
          <a:xfrm>
            <a:off x="4726781" y="4202430"/>
            <a:ext cx="2423160" cy="347186"/>
          </a:xfrm>
          <a:prstGeom prst="rect">
            <a:avLst/>
          </a:prstGeom>
          <a:noFill/>
          <a:ln/>
        </p:spPr>
        <p:txBody>
          <a:bodyPr wrap="none" rtlCol="0" anchor="t"/>
          <a:lstStyle/>
          <a:p>
            <a:pPr marL="0" indent="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Vision Statement</a:t>
            </a:r>
            <a:endParaRPr lang="en-US" sz="2187" dirty="0"/>
          </a:p>
        </p:txBody>
      </p:sp>
      <p:sp>
        <p:nvSpPr>
          <p:cNvPr id="8" name="Text 4"/>
          <p:cNvSpPr/>
          <p:nvPr/>
        </p:nvSpPr>
        <p:spPr>
          <a:xfrm>
            <a:off x="4726781" y="4682847"/>
            <a:ext cx="4070152" cy="1066205"/>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Annapurna India aims to create a world where surplus food meets the needs of the hungry.</a:t>
            </a:r>
            <a:endParaRPr lang="en-US" sz="1750" dirty="0"/>
          </a:p>
        </p:txBody>
      </p:sp>
      <p:sp>
        <p:nvSpPr>
          <p:cNvPr id="9" name="Shape 5"/>
          <p:cNvSpPr/>
          <p:nvPr/>
        </p:nvSpPr>
        <p:spPr>
          <a:xfrm>
            <a:off x="9255085" y="3966448"/>
            <a:ext cx="4542115" cy="2018586"/>
          </a:xfrm>
          <a:prstGeom prst="roundRect">
            <a:avLst>
              <a:gd name="adj" fmla="val 4953"/>
            </a:avLst>
          </a:prstGeom>
          <a:solidFill>
            <a:srgbClr val="F7EDD4"/>
          </a:solidFill>
          <a:ln w="13811">
            <a:solidFill>
              <a:srgbClr val="DDD3BA"/>
            </a:solidFill>
            <a:prstDash val="solid"/>
          </a:ln>
        </p:spPr>
      </p:sp>
      <p:sp>
        <p:nvSpPr>
          <p:cNvPr id="10" name="Text 6"/>
          <p:cNvSpPr/>
          <p:nvPr/>
        </p:nvSpPr>
        <p:spPr>
          <a:xfrm>
            <a:off x="9491067" y="4202430"/>
            <a:ext cx="2221944" cy="347186"/>
          </a:xfrm>
          <a:prstGeom prst="rect">
            <a:avLst/>
          </a:prstGeom>
          <a:noFill/>
          <a:ln/>
        </p:spPr>
        <p:txBody>
          <a:bodyPr wrap="none" rtlCol="0" anchor="t"/>
          <a:lstStyle/>
          <a:p>
            <a:pPr marL="0" indent="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Mission</a:t>
            </a:r>
            <a:endParaRPr lang="en-US" sz="2187" dirty="0"/>
          </a:p>
        </p:txBody>
      </p:sp>
      <p:sp>
        <p:nvSpPr>
          <p:cNvPr id="11" name="Text 7"/>
          <p:cNvSpPr/>
          <p:nvPr/>
        </p:nvSpPr>
        <p:spPr>
          <a:xfrm>
            <a:off x="9491067" y="4682847"/>
            <a:ext cx="4070152" cy="1066205"/>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To build a platform connecting food providers and NGOs for efficient food distribution.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740601" y="1708543"/>
            <a:ext cx="6675120" cy="694373"/>
          </a:xfrm>
          <a:prstGeom prst="rect">
            <a:avLst/>
          </a:prstGeom>
          <a:noFill/>
          <a:ln/>
        </p:spPr>
        <p:txBody>
          <a:bodyPr wrap="non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User-Friendly Interface</a:t>
            </a:r>
            <a:endParaRPr lang="en-US" sz="4374" dirty="0"/>
          </a:p>
        </p:txBody>
      </p:sp>
      <p:sp>
        <p:nvSpPr>
          <p:cNvPr id="6" name="Shape 2"/>
          <p:cNvSpPr/>
          <p:nvPr/>
        </p:nvSpPr>
        <p:spPr>
          <a:xfrm>
            <a:off x="740601" y="2750102"/>
            <a:ext cx="9306401" cy="4194708"/>
          </a:xfrm>
          <a:prstGeom prst="roundRect">
            <a:avLst>
              <a:gd name="adj" fmla="val 7646"/>
            </a:avLst>
          </a:prstGeom>
          <a:solidFill>
            <a:srgbClr val="F7EDD4"/>
          </a:solidFill>
          <a:ln w="13811">
            <a:solidFill>
              <a:srgbClr val="DDD3BA"/>
            </a:solidFill>
            <a:prstDash val="solid"/>
          </a:ln>
        </p:spPr>
      </p:sp>
      <p:sp>
        <p:nvSpPr>
          <p:cNvPr id="7" name="Text 3"/>
          <p:cNvSpPr/>
          <p:nvPr/>
        </p:nvSpPr>
        <p:spPr>
          <a:xfrm>
            <a:off x="1069181" y="2971970"/>
            <a:ext cx="2606040" cy="347186"/>
          </a:xfrm>
          <a:prstGeom prst="rect">
            <a:avLst/>
          </a:prstGeom>
          <a:noFill/>
          <a:ln/>
        </p:spPr>
        <p:txBody>
          <a:bodyPr wrap="none" rtlCol="0" anchor="t"/>
          <a:lstStyle/>
          <a:p>
            <a:pPr marL="0" indent="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Simple Navigation</a:t>
            </a:r>
            <a:endParaRPr lang="en-US" sz="2187" dirty="0"/>
          </a:p>
        </p:txBody>
      </p:sp>
      <p:sp>
        <p:nvSpPr>
          <p:cNvPr id="10" name="TextBox 9"/>
          <p:cNvSpPr txBox="1"/>
          <p:nvPr/>
        </p:nvSpPr>
        <p:spPr>
          <a:xfrm>
            <a:off x="1067026" y="3360882"/>
            <a:ext cx="8838748" cy="3139321"/>
          </a:xfrm>
          <a:prstGeom prst="rect">
            <a:avLst/>
          </a:prstGeom>
          <a:noFill/>
        </p:spPr>
        <p:txBody>
          <a:bodyPr wrap="square" rtlCol="0">
            <a:spAutoFit/>
          </a:bodyPr>
          <a:lstStyle/>
          <a:p>
            <a:r>
              <a:rPr lang="en-US" dirty="0"/>
              <a:t>The simplicity of web and app interfaces has revolutionized the way users connect with NGOs and other concerned authorities responsible for food distribution. These user-friendly platforms serve as powerful bridges, seamlessly linking individuals with a willingness to contribute to those in need. The straightforward design and intuitive features of these applications make it easy for users to locate nearby NGOs, understand ongoing initiatives, and actively participate in food distribution programs. The streamlined communication channels enable swift coordination between users and authorities, fostering a collaborative and efficient approach to address food insecurity. Through the simplicity of these digital platforms, the process of connecting those with resources to those in need has become not only more accessible but also more immediate, ensuring a timely response to the pressing issue of hunger in communities.</a:t>
            </a: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
        <p:nvSpPr>
          <p:cNvPr id="4" name="Text 1"/>
          <p:cNvSpPr/>
          <p:nvPr/>
        </p:nvSpPr>
        <p:spPr>
          <a:xfrm>
            <a:off x="2037993" y="2216706"/>
            <a:ext cx="4899660" cy="694373"/>
          </a:xfrm>
          <a:prstGeom prst="rect">
            <a:avLst/>
          </a:prstGeom>
          <a:noFill/>
          <a:ln/>
        </p:spPr>
        <p:txBody>
          <a:bodyPr wrap="non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Bridging the Gap</a:t>
            </a:r>
            <a:endParaRPr lang="en-US" sz="4374" dirty="0"/>
          </a:p>
        </p:txBody>
      </p:sp>
      <p:sp>
        <p:nvSpPr>
          <p:cNvPr id="5" name="Text 2"/>
          <p:cNvSpPr/>
          <p:nvPr/>
        </p:nvSpPr>
        <p:spPr>
          <a:xfrm>
            <a:off x="2037993" y="3466505"/>
            <a:ext cx="3070860" cy="347186"/>
          </a:xfrm>
          <a:prstGeom prst="rect">
            <a:avLst/>
          </a:prstGeom>
          <a:noFill/>
          <a:ln/>
        </p:spPr>
        <p:txBody>
          <a:bodyPr wrap="none" rtlCol="0" anchor="t"/>
          <a:lstStyle/>
          <a:p>
            <a:pPr marL="0" indent="0">
              <a:lnSpc>
                <a:spcPts val="2734"/>
              </a:lnSpc>
              <a:buNone/>
            </a:pPr>
            <a:r>
              <a:rPr lang="en-US" sz="2187" dirty="0">
                <a:solidFill>
                  <a:srgbClr val="5C4E3D"/>
                </a:solidFill>
                <a:latin typeface="Libre Baskerville" pitchFamily="34" charset="0"/>
                <a:ea typeface="Libre Baskerville" pitchFamily="34" charset="-122"/>
                <a:cs typeface="Libre Baskerville" pitchFamily="34" charset="-120"/>
              </a:rPr>
              <a:t>Connecting Providers</a:t>
            </a:r>
            <a:endParaRPr lang="en-US" sz="2187" dirty="0"/>
          </a:p>
        </p:txBody>
      </p:sp>
      <p:sp>
        <p:nvSpPr>
          <p:cNvPr id="6" name="Text 3"/>
          <p:cNvSpPr/>
          <p:nvPr/>
        </p:nvSpPr>
        <p:spPr>
          <a:xfrm>
            <a:off x="2037993" y="4035862"/>
            <a:ext cx="5006221" cy="1777008"/>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Showcasing how the platform seamlessly links surplus food providers like hostels, restaurants, functions, etc. to nearby NGOs, making it easy for them to communicate and help in efficient food distribution.</a:t>
            </a:r>
            <a:endParaRPr lang="en-US" sz="1750" dirty="0"/>
          </a:p>
        </p:txBody>
      </p:sp>
      <p:sp>
        <p:nvSpPr>
          <p:cNvPr id="7" name="Text 4"/>
          <p:cNvSpPr/>
          <p:nvPr/>
        </p:nvSpPr>
        <p:spPr>
          <a:xfrm>
            <a:off x="7593806" y="3466505"/>
            <a:ext cx="3009900" cy="347186"/>
          </a:xfrm>
          <a:prstGeom prst="rect">
            <a:avLst/>
          </a:prstGeom>
          <a:noFill/>
          <a:ln/>
        </p:spPr>
        <p:txBody>
          <a:bodyPr wrap="none" rtlCol="0" anchor="t"/>
          <a:lstStyle/>
          <a:p>
            <a:pPr marL="0" indent="0">
              <a:lnSpc>
                <a:spcPts val="2734"/>
              </a:lnSpc>
              <a:buNone/>
            </a:pPr>
            <a:r>
              <a:rPr lang="en-US" sz="2187" dirty="0">
                <a:solidFill>
                  <a:srgbClr val="5C4E3D"/>
                </a:solidFill>
                <a:latin typeface="Libre Baskerville" pitchFamily="34" charset="0"/>
                <a:ea typeface="Libre Baskerville" pitchFamily="34" charset="-122"/>
                <a:cs typeface="Libre Baskerville" pitchFamily="34" charset="-120"/>
              </a:rPr>
              <a:t>Efficient Distribution</a:t>
            </a:r>
            <a:endParaRPr lang="en-US" sz="2187" dirty="0"/>
          </a:p>
        </p:txBody>
      </p:sp>
      <p:sp>
        <p:nvSpPr>
          <p:cNvPr id="8" name="Text 5"/>
          <p:cNvSpPr/>
          <p:nvPr/>
        </p:nvSpPr>
        <p:spPr>
          <a:xfrm>
            <a:off x="7593806" y="4035862"/>
            <a:ext cx="5006221" cy="1066205"/>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Highlighting the efficiency of this connection, ensuring timely and effective distribution of surplus food to those in need.</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1217057"/>
            <a:ext cx="9083040" cy="694373"/>
          </a:xfrm>
          <a:prstGeom prst="rect">
            <a:avLst/>
          </a:prstGeom>
          <a:noFill/>
          <a:ln/>
        </p:spPr>
        <p:txBody>
          <a:bodyPr wrap="non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Annapurna India's Ripple Effect</a:t>
            </a:r>
            <a:endParaRPr lang="en-US" sz="4374" dirty="0"/>
          </a:p>
        </p:txBody>
      </p:sp>
      <p:pic>
        <p:nvPicPr>
          <p:cNvPr id="6" name="Image 2" descr="preencoded.png"/>
          <p:cNvPicPr>
            <a:picLocks noChangeAspect="1"/>
          </p:cNvPicPr>
          <p:nvPr/>
        </p:nvPicPr>
        <p:blipFill>
          <a:blip r:embed="rId5"/>
          <a:stretch>
            <a:fillRect/>
          </a:stretch>
        </p:blipFill>
        <p:spPr>
          <a:xfrm>
            <a:off x="833199" y="2244685"/>
            <a:ext cx="4653201" cy="888682"/>
          </a:xfrm>
          <a:prstGeom prst="rect">
            <a:avLst/>
          </a:prstGeom>
        </p:spPr>
      </p:pic>
      <p:sp>
        <p:nvSpPr>
          <p:cNvPr id="7" name="Text 2"/>
          <p:cNvSpPr/>
          <p:nvPr/>
        </p:nvSpPr>
        <p:spPr>
          <a:xfrm>
            <a:off x="1055370" y="3466624"/>
            <a:ext cx="2918460" cy="347186"/>
          </a:xfrm>
          <a:prstGeom prst="rect">
            <a:avLst/>
          </a:prstGeom>
          <a:noFill/>
          <a:ln/>
        </p:spPr>
        <p:txBody>
          <a:bodyPr wrap="none" rtlCol="0" anchor="t"/>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Social Responsibility</a:t>
            </a:r>
            <a:endParaRPr lang="en-US" sz="2187" dirty="0"/>
          </a:p>
        </p:txBody>
      </p:sp>
      <p:sp>
        <p:nvSpPr>
          <p:cNvPr id="8" name="Text 3"/>
          <p:cNvSpPr/>
          <p:nvPr/>
        </p:nvSpPr>
        <p:spPr>
          <a:xfrm>
            <a:off x="1055370" y="3947041"/>
            <a:ext cx="4208859" cy="2843213"/>
          </a:xfrm>
          <a:prstGeom prst="rect">
            <a:avLst/>
          </a:prstGeom>
          <a:noFill/>
          <a:ln/>
        </p:spPr>
        <p:txBody>
          <a:bodyPr wrap="square" rtlCol="0" anchor="t"/>
          <a:lstStyle/>
          <a:p>
            <a:pPr marL="0" indent="0" algn="l">
              <a:lnSpc>
                <a:spcPts val="2799"/>
              </a:lnSpc>
              <a:buNone/>
            </a:pPr>
            <a:r>
              <a:rPr lang="en-US" sz="1750" dirty="0">
                <a:solidFill>
                  <a:srgbClr val="454240"/>
                </a:solidFill>
                <a:latin typeface="DM Sans" pitchFamily="34" charset="0"/>
                <a:ea typeface="DM Sans" pitchFamily="34" charset="-122"/>
                <a:cs typeface="DM Sans" pitchFamily="34" charset="-120"/>
              </a:rPr>
              <a:t>The platform plays a crucial role in reducing food wastage and takes a step forward in addressing the world hunger problem. By connecting surplus food providers with nearby NGOs, Annapurna India actively works towards minimizing food wastage and ensuring that nutritious meals reach those in need.</a:t>
            </a:r>
            <a:endParaRPr lang="en-US" sz="1750" dirty="0"/>
          </a:p>
        </p:txBody>
      </p:sp>
      <p:pic>
        <p:nvPicPr>
          <p:cNvPr id="9" name="Image 3" descr="preencoded.png"/>
          <p:cNvPicPr>
            <a:picLocks noChangeAspect="1"/>
          </p:cNvPicPr>
          <p:nvPr/>
        </p:nvPicPr>
        <p:blipFill>
          <a:blip r:embed="rId6"/>
          <a:stretch>
            <a:fillRect/>
          </a:stretch>
        </p:blipFill>
        <p:spPr>
          <a:xfrm>
            <a:off x="5486400" y="2244685"/>
            <a:ext cx="4653201" cy="888682"/>
          </a:xfrm>
          <a:prstGeom prst="rect">
            <a:avLst/>
          </a:prstGeom>
        </p:spPr>
      </p:pic>
      <p:sp>
        <p:nvSpPr>
          <p:cNvPr id="10" name="Text 4"/>
          <p:cNvSpPr/>
          <p:nvPr/>
        </p:nvSpPr>
        <p:spPr>
          <a:xfrm>
            <a:off x="5708571" y="3466624"/>
            <a:ext cx="3604260" cy="347186"/>
          </a:xfrm>
          <a:prstGeom prst="rect">
            <a:avLst/>
          </a:prstGeom>
          <a:noFill/>
          <a:ln/>
        </p:spPr>
        <p:txBody>
          <a:bodyPr wrap="none" rtlCol="0" anchor="t"/>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Community Engagement</a:t>
            </a:r>
            <a:endParaRPr lang="en-US" sz="2187" dirty="0"/>
          </a:p>
        </p:txBody>
      </p:sp>
      <p:sp>
        <p:nvSpPr>
          <p:cNvPr id="11" name="Text 5"/>
          <p:cNvSpPr/>
          <p:nvPr/>
        </p:nvSpPr>
        <p:spPr>
          <a:xfrm>
            <a:off x="5708571" y="3947041"/>
            <a:ext cx="4208859" cy="1777008"/>
          </a:xfrm>
          <a:prstGeom prst="rect">
            <a:avLst/>
          </a:prstGeom>
          <a:noFill/>
          <a:ln/>
        </p:spPr>
        <p:txBody>
          <a:bodyPr wrap="square" rtlCol="0" anchor="t"/>
          <a:lstStyle/>
          <a:p>
            <a:pPr marL="0" indent="0" algn="l">
              <a:lnSpc>
                <a:spcPts val="2799"/>
              </a:lnSpc>
              <a:buNone/>
            </a:pPr>
            <a:r>
              <a:rPr lang="en-US" sz="1750" dirty="0">
                <a:solidFill>
                  <a:srgbClr val="454240"/>
                </a:solidFill>
                <a:latin typeface="DM Sans" pitchFamily="34" charset="0"/>
                <a:ea typeface="DM Sans" pitchFamily="34" charset="-122"/>
                <a:cs typeface="DM Sans" pitchFamily="34" charset="-120"/>
              </a:rPr>
              <a:t>Annapurna India provides an opportunity to those who want to make a difference and help the cause. Encourage active community participation in the fight against hunger.</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1471136"/>
            <a:ext cx="9306401" cy="1388745"/>
          </a:xfrm>
          <a:prstGeom prst="rect">
            <a:avLst/>
          </a:prstGeom>
          <a:noFill/>
          <a:ln/>
        </p:spPr>
        <p:txBody>
          <a:bodyPr wrap="squar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Be a Changemaker with Annapurna India</a:t>
            </a:r>
            <a:endParaRPr lang="en-US" sz="4374" dirty="0"/>
          </a:p>
        </p:txBody>
      </p:sp>
      <p:sp>
        <p:nvSpPr>
          <p:cNvPr id="6" name="Shape 2"/>
          <p:cNvSpPr/>
          <p:nvPr/>
        </p:nvSpPr>
        <p:spPr>
          <a:xfrm>
            <a:off x="4490799" y="3193137"/>
            <a:ext cx="4542115" cy="3565208"/>
          </a:xfrm>
          <a:prstGeom prst="roundRect">
            <a:avLst>
              <a:gd name="adj" fmla="val 2805"/>
            </a:avLst>
          </a:prstGeom>
          <a:solidFill>
            <a:srgbClr val="F7EDD4"/>
          </a:solidFill>
          <a:ln w="13811">
            <a:solidFill>
              <a:srgbClr val="DDD3BA"/>
            </a:solidFill>
            <a:prstDash val="solid"/>
          </a:ln>
        </p:spPr>
      </p:sp>
      <p:sp>
        <p:nvSpPr>
          <p:cNvPr id="7" name="Text 3"/>
          <p:cNvSpPr/>
          <p:nvPr/>
        </p:nvSpPr>
        <p:spPr>
          <a:xfrm>
            <a:off x="4726781" y="3429119"/>
            <a:ext cx="4070152" cy="694373"/>
          </a:xfrm>
          <a:prstGeom prst="rect">
            <a:avLst/>
          </a:prstGeom>
          <a:noFill/>
          <a:ln/>
        </p:spPr>
        <p:txBody>
          <a:bodyPr wrap="square" rtlCol="0" anchor="t"/>
          <a:lstStyle/>
          <a:p>
            <a:pPr marL="0" indent="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Inviting NGO's to Collaborate</a:t>
            </a:r>
            <a:endParaRPr lang="en-US" sz="2187" dirty="0"/>
          </a:p>
        </p:txBody>
      </p:sp>
      <p:sp>
        <p:nvSpPr>
          <p:cNvPr id="8" name="Text 4"/>
          <p:cNvSpPr/>
          <p:nvPr/>
        </p:nvSpPr>
        <p:spPr>
          <a:xfrm>
            <a:off x="4726781" y="4256723"/>
            <a:ext cx="4070152" cy="1066205"/>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Join us in our mission to fight hunger and malnutrition by collaborating with Annapurna India.</a:t>
            </a:r>
            <a:endParaRPr lang="en-US" sz="1750" dirty="0"/>
          </a:p>
        </p:txBody>
      </p:sp>
      <p:sp>
        <p:nvSpPr>
          <p:cNvPr id="9" name="Text 5"/>
          <p:cNvSpPr/>
          <p:nvPr/>
        </p:nvSpPr>
        <p:spPr>
          <a:xfrm>
            <a:off x="4726781" y="5456158"/>
            <a:ext cx="4070152" cy="1066205"/>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Together, we can make a real difference in the lives of those who need it most.</a:t>
            </a:r>
            <a:endParaRPr lang="en-US" sz="1750" dirty="0"/>
          </a:p>
        </p:txBody>
      </p:sp>
      <p:sp>
        <p:nvSpPr>
          <p:cNvPr id="10" name="Shape 6"/>
          <p:cNvSpPr/>
          <p:nvPr/>
        </p:nvSpPr>
        <p:spPr>
          <a:xfrm>
            <a:off x="9255085" y="3193137"/>
            <a:ext cx="4542115" cy="3565208"/>
          </a:xfrm>
          <a:prstGeom prst="roundRect">
            <a:avLst>
              <a:gd name="adj" fmla="val 2805"/>
            </a:avLst>
          </a:prstGeom>
          <a:solidFill>
            <a:srgbClr val="F7EDD4"/>
          </a:solidFill>
          <a:ln w="13811">
            <a:solidFill>
              <a:srgbClr val="DDD3BA"/>
            </a:solidFill>
            <a:prstDash val="solid"/>
          </a:ln>
        </p:spPr>
      </p:sp>
      <p:sp>
        <p:nvSpPr>
          <p:cNvPr id="11" name="Text 7"/>
          <p:cNvSpPr/>
          <p:nvPr/>
        </p:nvSpPr>
        <p:spPr>
          <a:xfrm>
            <a:off x="9491067" y="3429119"/>
            <a:ext cx="4070152" cy="694373"/>
          </a:xfrm>
          <a:prstGeom prst="rect">
            <a:avLst/>
          </a:prstGeom>
          <a:noFill/>
          <a:ln/>
        </p:spPr>
        <p:txBody>
          <a:bodyPr wrap="square" rtlCol="0" anchor="t"/>
          <a:lstStyle/>
          <a:p>
            <a:pPr marL="0" indent="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Opportunities for Collaboration</a:t>
            </a:r>
            <a:endParaRPr lang="en-US" sz="2187" dirty="0"/>
          </a:p>
        </p:txBody>
      </p:sp>
      <p:sp>
        <p:nvSpPr>
          <p:cNvPr id="12" name="Text 8"/>
          <p:cNvSpPr/>
          <p:nvPr/>
        </p:nvSpPr>
        <p:spPr>
          <a:xfrm>
            <a:off x="9491067" y="4256723"/>
            <a:ext cx="4070152" cy="1066205"/>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Explore the various ways you can contribute to the cause, from volunteering to fundraising.</a:t>
            </a:r>
            <a:endParaRPr lang="en-US" sz="1750" dirty="0"/>
          </a:p>
        </p:txBody>
      </p:sp>
      <p:sp>
        <p:nvSpPr>
          <p:cNvPr id="13" name="Text 9"/>
          <p:cNvSpPr/>
          <p:nvPr/>
        </p:nvSpPr>
        <p:spPr>
          <a:xfrm>
            <a:off x="9491067" y="5456158"/>
            <a:ext cx="4070152" cy="710803"/>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Together, we can build a better future for India and its people.</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037993" y="3736062"/>
            <a:ext cx="6187440" cy="694373"/>
          </a:xfrm>
          <a:prstGeom prst="rect">
            <a:avLst/>
          </a:prstGeom>
          <a:noFill/>
          <a:ln/>
        </p:spPr>
        <p:txBody>
          <a:bodyPr wrap="non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Your Support Matters</a:t>
            </a:r>
            <a:endParaRPr lang="en-US" sz="4374" dirty="0"/>
          </a:p>
        </p:txBody>
      </p:sp>
      <p:sp>
        <p:nvSpPr>
          <p:cNvPr id="6" name="Shape 2"/>
          <p:cNvSpPr/>
          <p:nvPr/>
        </p:nvSpPr>
        <p:spPr>
          <a:xfrm>
            <a:off x="2037993" y="4937284"/>
            <a:ext cx="499943" cy="499943"/>
          </a:xfrm>
          <a:prstGeom prst="roundRect">
            <a:avLst>
              <a:gd name="adj" fmla="val 20000"/>
            </a:avLst>
          </a:prstGeom>
          <a:solidFill>
            <a:srgbClr val="F7EDD4"/>
          </a:solidFill>
          <a:ln w="13811">
            <a:solidFill>
              <a:srgbClr val="DDD3BA"/>
            </a:solidFill>
            <a:prstDash val="solid"/>
          </a:ln>
        </p:spPr>
      </p:sp>
      <p:sp>
        <p:nvSpPr>
          <p:cNvPr id="7" name="Text 3"/>
          <p:cNvSpPr/>
          <p:nvPr/>
        </p:nvSpPr>
        <p:spPr>
          <a:xfrm>
            <a:off x="2211705" y="4978956"/>
            <a:ext cx="152400" cy="416481"/>
          </a:xfrm>
          <a:prstGeom prst="rect">
            <a:avLst/>
          </a:prstGeom>
          <a:noFill/>
          <a:ln/>
        </p:spPr>
        <p:txBody>
          <a:bodyPr wrap="none" rtlCol="0" anchor="t"/>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1</a:t>
            </a:r>
            <a:endParaRPr lang="en-US" sz="2624" dirty="0"/>
          </a:p>
        </p:txBody>
      </p:sp>
      <p:sp>
        <p:nvSpPr>
          <p:cNvPr id="8" name="Text 4"/>
          <p:cNvSpPr/>
          <p:nvPr/>
        </p:nvSpPr>
        <p:spPr>
          <a:xfrm>
            <a:off x="2760107" y="5013603"/>
            <a:ext cx="2221944" cy="347186"/>
          </a:xfrm>
          <a:prstGeom prst="rect">
            <a:avLst/>
          </a:prstGeom>
          <a:noFill/>
          <a:ln/>
        </p:spPr>
        <p:txBody>
          <a:bodyPr wrap="none" rtlCol="0" anchor="t"/>
          <a:lstStyle/>
          <a:p>
            <a:pPr marL="0" indent="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Gratitude</a:t>
            </a:r>
            <a:endParaRPr lang="en-US" sz="2187" dirty="0"/>
          </a:p>
        </p:txBody>
      </p:sp>
      <p:sp>
        <p:nvSpPr>
          <p:cNvPr id="9" name="Text 5"/>
          <p:cNvSpPr/>
          <p:nvPr/>
        </p:nvSpPr>
        <p:spPr>
          <a:xfrm>
            <a:off x="2760107" y="5494020"/>
            <a:ext cx="4444008" cy="710803"/>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Thank you for your time and attention. We appreciate your support.</a:t>
            </a:r>
            <a:endParaRPr lang="en-US" sz="1750" dirty="0"/>
          </a:p>
        </p:txBody>
      </p:sp>
      <p:sp>
        <p:nvSpPr>
          <p:cNvPr id="10" name="Shape 6"/>
          <p:cNvSpPr/>
          <p:nvPr/>
        </p:nvSpPr>
        <p:spPr>
          <a:xfrm>
            <a:off x="7426285" y="4937284"/>
            <a:ext cx="499943" cy="499943"/>
          </a:xfrm>
          <a:prstGeom prst="roundRect">
            <a:avLst>
              <a:gd name="adj" fmla="val 20000"/>
            </a:avLst>
          </a:prstGeom>
          <a:solidFill>
            <a:srgbClr val="F7EDD4"/>
          </a:solidFill>
          <a:ln w="13811">
            <a:solidFill>
              <a:srgbClr val="DDD3BA"/>
            </a:solidFill>
            <a:prstDash val="solid"/>
          </a:ln>
        </p:spPr>
      </p:sp>
      <p:sp>
        <p:nvSpPr>
          <p:cNvPr id="11" name="Text 7"/>
          <p:cNvSpPr/>
          <p:nvPr/>
        </p:nvSpPr>
        <p:spPr>
          <a:xfrm>
            <a:off x="7573327" y="4978956"/>
            <a:ext cx="205740" cy="416481"/>
          </a:xfrm>
          <a:prstGeom prst="rect">
            <a:avLst/>
          </a:prstGeom>
          <a:noFill/>
          <a:ln/>
        </p:spPr>
        <p:txBody>
          <a:bodyPr wrap="none" rtlCol="0" anchor="t"/>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2</a:t>
            </a:r>
            <a:endParaRPr lang="en-US" sz="2624" dirty="0"/>
          </a:p>
        </p:txBody>
      </p:sp>
      <p:sp>
        <p:nvSpPr>
          <p:cNvPr id="12" name="Text 8"/>
          <p:cNvSpPr/>
          <p:nvPr/>
        </p:nvSpPr>
        <p:spPr>
          <a:xfrm>
            <a:off x="8148399" y="5013603"/>
            <a:ext cx="2484120" cy="347186"/>
          </a:xfrm>
          <a:prstGeom prst="rect">
            <a:avLst/>
          </a:prstGeom>
          <a:noFill/>
          <a:ln/>
        </p:spPr>
        <p:txBody>
          <a:bodyPr wrap="none" rtlCol="0" anchor="t"/>
          <a:lstStyle/>
          <a:p>
            <a:pPr marL="0" indent="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Collective Impact</a:t>
            </a:r>
            <a:endParaRPr lang="en-US" sz="2187" dirty="0"/>
          </a:p>
        </p:txBody>
      </p:sp>
      <p:sp>
        <p:nvSpPr>
          <p:cNvPr id="13" name="Text 9"/>
          <p:cNvSpPr/>
          <p:nvPr/>
        </p:nvSpPr>
        <p:spPr>
          <a:xfrm>
            <a:off x="8148399" y="5494020"/>
            <a:ext cx="4444008" cy="1777008"/>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Annapurna India has the potential to make a significant collective impact on global food wastage and hunger. Together, we can create a world where everyone has access to nutritious food.</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613</Words>
  <Application>Microsoft Office PowerPoint</Application>
  <PresentationFormat>Custom</PresentationFormat>
  <Paragraphs>51</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DM Sans</vt:lpstr>
      <vt:lpstr>Libre Baskerville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MRIDUL GOYAL</dc:creator>
  <cp:lastModifiedBy>MRIDUL GOYAL</cp:lastModifiedBy>
  <cp:revision>3</cp:revision>
  <dcterms:created xsi:type="dcterms:W3CDTF">2024-01-16T18:33:20Z</dcterms:created>
  <dcterms:modified xsi:type="dcterms:W3CDTF">2024-01-17T13:16:02Z</dcterms:modified>
</cp:coreProperties>
</file>